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</p:sldIdLst>
  <p:sldSz cx="12192000" cy="6858000"/>
  <p:notesSz cx="7102475" cy="112172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14A19-4374-C876-D039-761CFC267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A7B681-244C-8B68-2797-BC67F9DA2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68EB7A-435A-5CAF-E611-2867892D5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5A74C1-2D44-2C15-C051-1ABF0F23F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D6DB4F-EE0D-90C7-CC59-DF0DBC8AE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763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2F562-946A-8C2C-F839-15F1E0BA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B4F4E9-BAC5-AD0C-D4ED-CE0E51F2F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DD79E3-1F40-82D3-68AB-108F3175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CF533B-1349-2DE8-B199-6C7F0255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16B4EE-78EA-B294-D37F-00002F54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02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D2A455-A1AB-6B74-45F2-BBA35AAE7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630E2B-0490-0912-9BC9-91FCB2121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E35819-2871-C0CC-0471-88700AAF1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CBEB0-0B6A-66CC-3977-2512C95C2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F3004F-B72F-357C-7255-0D02E014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815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2F6B6-5753-2857-6969-F281ABF9D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8E5B7-4BF1-213F-4859-FB4777140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0E69A8-5DCD-E16D-398E-F061905D4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618BFF-2817-59D4-289C-6D58B9656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23D598-978B-28CE-C8ED-EF342C1A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183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765EB-F95C-7A45-6D2B-8CD35696F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74C86D-68E8-82BE-3E5E-2B98B5E7C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602242-BC1A-A090-7443-8938B7476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97F9B3-9C57-0791-4AB7-1FA6A617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FC8F41-5443-2234-4B04-637D1143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665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2ECB5-430D-748E-A4CA-FE934122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5A76B4-06F2-D13B-1CC6-7EB3F18E7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0BC346-6346-83F6-1DB6-8ED2C1E86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271F5F-1898-BEC7-BC92-1B8A28B0B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B1A33-B4F1-9C89-E359-4F338C8B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E84F29-6F34-16A4-AD2A-BEBA49CC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519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787F5-9A62-C095-11AF-FD5B6644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A0898A-BF6A-8BAA-4BBC-6526F10EF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F9369D-28AB-187B-EBEA-390E7B2B7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E82503-C001-DE48-5D77-6E0F4289B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AA54A3-38C9-7E6F-9F76-DBAB523CD3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8B12B8-50B4-9136-6D6F-F2D4BC7E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2C39E6-7E9B-3CB2-ED49-60B4BF9F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1A90E77-705A-36E1-78FC-D1195CBB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61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0BF71-41AA-7603-008F-71E2ED14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BB06A4-BA60-FD86-40DC-F3E0DFB6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A2E1DA-D1EA-3EC5-10EC-4E84903BF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7890B5-71B6-A7F7-12FD-3771690C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950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03F851-75E3-1FFB-429B-C0D5C1F4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8453DC4-5B29-B3C5-345F-FE0CDFD1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33782C-8E92-E0C3-7F21-2D86CE660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6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8A967-3C58-A68E-8E73-761A33F8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548D9F-9FA8-8DC5-6982-B7BEEE35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0094CD-F05C-C101-9A4C-61E12E174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9025D8-0CC6-0571-CAF1-41C0276C3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1D3270-C9C7-33E6-8281-E0D6ED5E1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B15947-053D-1B01-A1CB-75CFA47D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517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7D6E8C-EDD9-3042-8CC3-738299C2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9C1ED9-E4F0-EE57-C5A0-22E646C22C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37D7D9-4C95-9067-28C1-CFFEC4EC9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BE50C8-D980-A93C-9586-6397EE36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D012F5-C03D-8E3C-6F37-729300031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B96170-1E34-7A30-E1EF-B7D62A80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277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55482C-A469-1327-5E5E-B75F6F8DB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60F6D5-12D2-673F-8AB0-CEAE567FF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FBE034-C44F-4218-F3B9-11C3361F5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A5119-0B64-438F-ADE4-5C14A120840F}" type="datetimeFigureOut">
              <a:rPr lang="es-CO" smtClean="0"/>
              <a:t>25/08/2025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3E3A5-309C-5513-F332-7CBE3BD75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3038BE-6691-1860-F044-497C4061F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F9E5E-59B6-4122-A61E-44875B7377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609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D062A32-B237-9894-6749-4A86CC366D3C}"/>
              </a:ext>
            </a:extLst>
          </p:cNvPr>
          <p:cNvSpPr txBox="1"/>
          <p:nvPr/>
        </p:nvSpPr>
        <p:spPr>
          <a:xfrm>
            <a:off x="5293708" y="1220639"/>
            <a:ext cx="1194814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CONSEJO</a:t>
            </a:r>
          </a:p>
          <a:p>
            <a:pPr algn="ctr"/>
            <a:r>
              <a:rPr lang="es-CO" dirty="0">
                <a:solidFill>
                  <a:schemeClr val="tx1"/>
                </a:solidFill>
              </a:rPr>
              <a:t>DIRECTIVO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CF826F-3347-9BA7-9060-7D218B948C36}"/>
              </a:ext>
            </a:extLst>
          </p:cNvPr>
          <p:cNvSpPr txBox="1"/>
          <p:nvPr/>
        </p:nvSpPr>
        <p:spPr>
          <a:xfrm>
            <a:off x="4982886" y="2787290"/>
            <a:ext cx="1816459" cy="6463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RECTORÍA</a:t>
            </a:r>
          </a:p>
          <a:p>
            <a:pPr algn="ctr"/>
            <a:r>
              <a:rPr lang="es-CO" dirty="0">
                <a:solidFill>
                  <a:schemeClr val="tx1"/>
                </a:solidFill>
              </a:rPr>
              <a:t>Dirección general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163FAB-CB95-F5AC-B797-107E3713CFF4}"/>
              </a:ext>
            </a:extLst>
          </p:cNvPr>
          <p:cNvSpPr txBox="1"/>
          <p:nvPr/>
        </p:nvSpPr>
        <p:spPr>
          <a:xfrm>
            <a:off x="3768653" y="1975287"/>
            <a:ext cx="1355949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CONSEJO</a:t>
            </a:r>
          </a:p>
          <a:p>
            <a:pPr algn="ctr"/>
            <a:r>
              <a:rPr lang="es-CO" dirty="0">
                <a:solidFill>
                  <a:schemeClr val="tx1"/>
                </a:solidFill>
              </a:rPr>
              <a:t>ACADÉMICO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3D2A31-1644-1C51-1144-7C10D5B85CA0}"/>
              </a:ext>
            </a:extLst>
          </p:cNvPr>
          <p:cNvSpPr txBox="1"/>
          <p:nvPr/>
        </p:nvSpPr>
        <p:spPr>
          <a:xfrm>
            <a:off x="8498336" y="3997091"/>
            <a:ext cx="934871" cy="43088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s-CO"/>
            </a:defPPr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s-CO" dirty="0"/>
              <a:t>CONSEJO</a:t>
            </a:r>
          </a:p>
          <a:p>
            <a:r>
              <a:rPr lang="es-CO" dirty="0"/>
              <a:t>ESTUDIANTIL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D5856C3-91D9-EE14-298A-DB7A2B5AF687}"/>
              </a:ext>
            </a:extLst>
          </p:cNvPr>
          <p:cNvSpPr txBox="1"/>
          <p:nvPr/>
        </p:nvSpPr>
        <p:spPr>
          <a:xfrm>
            <a:off x="9617808" y="3983838"/>
            <a:ext cx="822661" cy="43088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s-CO"/>
            </a:defPPr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s-CO" dirty="0"/>
              <a:t>CONSEJO</a:t>
            </a:r>
          </a:p>
          <a:p>
            <a:r>
              <a:rPr lang="es-CO" dirty="0"/>
              <a:t>DE PADRES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8E16F15-69B2-20A3-B553-AF25C0E9CFD6}"/>
              </a:ext>
            </a:extLst>
          </p:cNvPr>
          <p:cNvSpPr txBox="1"/>
          <p:nvPr/>
        </p:nvSpPr>
        <p:spPr>
          <a:xfrm>
            <a:off x="1700310" y="3378493"/>
            <a:ext cx="1119217" cy="6001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sz="1100" dirty="0">
                <a:solidFill>
                  <a:schemeClr val="tx1"/>
                </a:solidFill>
              </a:rPr>
              <a:t>COMITÉ DE</a:t>
            </a:r>
          </a:p>
          <a:p>
            <a:pPr algn="ctr"/>
            <a:r>
              <a:rPr lang="es-CO" sz="1100" dirty="0">
                <a:solidFill>
                  <a:schemeClr val="tx1"/>
                </a:solidFill>
              </a:rPr>
              <a:t>ALIMENTACIÓN </a:t>
            </a:r>
          </a:p>
          <a:p>
            <a:pPr algn="ctr"/>
            <a:r>
              <a:rPr lang="es-CO" sz="1100" dirty="0">
                <a:solidFill>
                  <a:schemeClr val="tx1"/>
                </a:solidFill>
              </a:rPr>
              <a:t>ESCOLAR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8C07108-F1BD-782E-86AF-F9798F8362E9}"/>
              </a:ext>
            </a:extLst>
          </p:cNvPr>
          <p:cNvSpPr txBox="1"/>
          <p:nvPr/>
        </p:nvSpPr>
        <p:spPr>
          <a:xfrm>
            <a:off x="3016684" y="3378493"/>
            <a:ext cx="992579" cy="6001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sz="1100" dirty="0">
                <a:solidFill>
                  <a:schemeClr val="tx1"/>
                </a:solidFill>
              </a:rPr>
              <a:t>COMITÉ DE </a:t>
            </a:r>
          </a:p>
          <a:p>
            <a:pPr algn="ctr"/>
            <a:r>
              <a:rPr lang="es-CO" sz="1100" dirty="0">
                <a:solidFill>
                  <a:schemeClr val="tx1"/>
                </a:solidFill>
              </a:rPr>
              <a:t>CONVIVENCIA</a:t>
            </a:r>
          </a:p>
          <a:p>
            <a:pPr algn="ctr"/>
            <a:r>
              <a:rPr lang="es-CO" sz="1100" dirty="0">
                <a:solidFill>
                  <a:schemeClr val="tx1"/>
                </a:solidFill>
              </a:rPr>
              <a:t> ESCOLAR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9A5FE98-8BF0-46B4-915C-F39A2AF436AB}"/>
              </a:ext>
            </a:extLst>
          </p:cNvPr>
          <p:cNvSpPr txBox="1"/>
          <p:nvPr/>
        </p:nvSpPr>
        <p:spPr>
          <a:xfrm>
            <a:off x="4183150" y="3378493"/>
            <a:ext cx="704039" cy="2616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sz="1100" dirty="0">
                <a:solidFill>
                  <a:schemeClr val="tx1"/>
                </a:solidFill>
              </a:rPr>
              <a:t>COPASST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F2D9633-E986-C316-C94C-270CF66C8B75}"/>
              </a:ext>
            </a:extLst>
          </p:cNvPr>
          <p:cNvCxnSpPr/>
          <p:nvPr/>
        </p:nvCxnSpPr>
        <p:spPr>
          <a:xfrm>
            <a:off x="2266059" y="3124989"/>
            <a:ext cx="27360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AEDBA1F-6B58-552C-7B5B-46FEDC342EAE}"/>
              </a:ext>
            </a:extLst>
          </p:cNvPr>
          <p:cNvCxnSpPr/>
          <p:nvPr/>
        </p:nvCxnSpPr>
        <p:spPr>
          <a:xfrm flipH="1">
            <a:off x="2249888" y="3138838"/>
            <a:ext cx="0" cy="2520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9212EEE9-AFAE-001C-862F-1890FB99CF32}"/>
              </a:ext>
            </a:extLst>
          </p:cNvPr>
          <p:cNvCxnSpPr/>
          <p:nvPr/>
        </p:nvCxnSpPr>
        <p:spPr>
          <a:xfrm flipH="1">
            <a:off x="3480401" y="3123973"/>
            <a:ext cx="0" cy="2520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BCAC45DB-02CF-27D1-4BBC-81C5395B1203}"/>
              </a:ext>
            </a:extLst>
          </p:cNvPr>
          <p:cNvCxnSpPr/>
          <p:nvPr/>
        </p:nvCxnSpPr>
        <p:spPr>
          <a:xfrm flipH="1">
            <a:off x="4509234" y="3120256"/>
            <a:ext cx="0" cy="2520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CEF44370-6E84-3E34-A351-60BE2A22A32B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5891115" y="1866970"/>
            <a:ext cx="1" cy="92032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FF9DC2C-0438-E3E2-B78F-1C4CFA72F212}"/>
              </a:ext>
            </a:extLst>
          </p:cNvPr>
          <p:cNvCxnSpPr/>
          <p:nvPr/>
        </p:nvCxnSpPr>
        <p:spPr>
          <a:xfrm>
            <a:off x="8373096" y="3728410"/>
            <a:ext cx="16560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EA111E0-A1D2-6400-E810-2D5CF124F68C}"/>
              </a:ext>
            </a:extLst>
          </p:cNvPr>
          <p:cNvCxnSpPr/>
          <p:nvPr/>
        </p:nvCxnSpPr>
        <p:spPr>
          <a:xfrm>
            <a:off x="5124602" y="2251481"/>
            <a:ext cx="756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D0518A1C-17A3-C4DD-CAFE-C67FBB626584}"/>
              </a:ext>
            </a:extLst>
          </p:cNvPr>
          <p:cNvCxnSpPr/>
          <p:nvPr/>
        </p:nvCxnSpPr>
        <p:spPr>
          <a:xfrm flipH="1">
            <a:off x="8955006" y="3739348"/>
            <a:ext cx="0" cy="2520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64303245-C3D5-C44F-8251-2CC443A62001}"/>
              </a:ext>
            </a:extLst>
          </p:cNvPr>
          <p:cNvCxnSpPr/>
          <p:nvPr/>
        </p:nvCxnSpPr>
        <p:spPr>
          <a:xfrm flipH="1">
            <a:off x="10020352" y="3724483"/>
            <a:ext cx="0" cy="2520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801D5547-427E-D0A6-CFBC-EDFA2880FF0F}"/>
              </a:ext>
            </a:extLst>
          </p:cNvPr>
          <p:cNvSpPr txBox="1"/>
          <p:nvPr/>
        </p:nvSpPr>
        <p:spPr>
          <a:xfrm>
            <a:off x="3768653" y="326236"/>
            <a:ext cx="4172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NUEVO ORGANIGRAMA ADMINISTRATIVO </a:t>
            </a:r>
          </a:p>
          <a:p>
            <a:pPr algn="ctr"/>
            <a:r>
              <a:rPr lang="es-CO" dirty="0"/>
              <a:t>CON SECCIONES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4E6EE53-8DBC-E07D-C74B-E2D5DBD0C9D6}"/>
              </a:ext>
            </a:extLst>
          </p:cNvPr>
          <p:cNvCxnSpPr/>
          <p:nvPr/>
        </p:nvCxnSpPr>
        <p:spPr>
          <a:xfrm>
            <a:off x="5881870" y="3745836"/>
            <a:ext cx="756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D66D604-A340-0D60-5A3C-7CFAE562DA8E}"/>
              </a:ext>
            </a:extLst>
          </p:cNvPr>
          <p:cNvSpPr txBox="1"/>
          <p:nvPr/>
        </p:nvSpPr>
        <p:spPr>
          <a:xfrm>
            <a:off x="6664705" y="3561341"/>
            <a:ext cx="169899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COORDINACIÓN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003F3B1-A66D-81BA-D866-8F7EB14B1CF8}"/>
              </a:ext>
            </a:extLst>
          </p:cNvPr>
          <p:cNvSpPr txBox="1"/>
          <p:nvPr/>
        </p:nvSpPr>
        <p:spPr>
          <a:xfrm>
            <a:off x="6753014" y="4473067"/>
            <a:ext cx="1302536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PAGADURÍA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DE8041D-22FD-0186-99BB-62E15254C0A0}"/>
              </a:ext>
            </a:extLst>
          </p:cNvPr>
          <p:cNvSpPr txBox="1"/>
          <p:nvPr/>
        </p:nvSpPr>
        <p:spPr>
          <a:xfrm>
            <a:off x="3846553" y="4473067"/>
            <a:ext cx="1303691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SECRETARÍA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9F74A4F0-B25B-7FBF-5741-6F78F74BBD37}"/>
              </a:ext>
            </a:extLst>
          </p:cNvPr>
          <p:cNvCxnSpPr>
            <a:cxnSpLocks/>
          </p:cNvCxnSpPr>
          <p:nvPr/>
        </p:nvCxnSpPr>
        <p:spPr>
          <a:xfrm>
            <a:off x="5894653" y="3444124"/>
            <a:ext cx="0" cy="720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F7F02D91-2D20-833F-760B-86A76EB26E20}"/>
              </a:ext>
            </a:extLst>
          </p:cNvPr>
          <p:cNvCxnSpPr/>
          <p:nvPr/>
        </p:nvCxnSpPr>
        <p:spPr>
          <a:xfrm>
            <a:off x="4502542" y="4147621"/>
            <a:ext cx="2916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F677208-9B96-ECE2-5EB4-29DA82A49314}"/>
              </a:ext>
            </a:extLst>
          </p:cNvPr>
          <p:cNvCxnSpPr>
            <a:cxnSpLocks/>
          </p:cNvCxnSpPr>
          <p:nvPr/>
        </p:nvCxnSpPr>
        <p:spPr>
          <a:xfrm>
            <a:off x="4513173" y="4153491"/>
            <a:ext cx="0" cy="324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F4CA3BE1-7669-0CDD-B03E-1547B1CC10B1}"/>
              </a:ext>
            </a:extLst>
          </p:cNvPr>
          <p:cNvCxnSpPr>
            <a:cxnSpLocks/>
          </p:cNvCxnSpPr>
          <p:nvPr/>
        </p:nvCxnSpPr>
        <p:spPr>
          <a:xfrm>
            <a:off x="7398143" y="4146396"/>
            <a:ext cx="0" cy="324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92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772FD309-9BA2-4C2D-5259-DD04BEE00A26}"/>
              </a:ext>
            </a:extLst>
          </p:cNvPr>
          <p:cNvSpPr/>
          <p:nvPr/>
        </p:nvSpPr>
        <p:spPr>
          <a:xfrm>
            <a:off x="5015298" y="4851625"/>
            <a:ext cx="4212000" cy="14074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56B22129-554D-34B1-E080-4B2BD06A4742}"/>
              </a:ext>
            </a:extLst>
          </p:cNvPr>
          <p:cNvSpPr/>
          <p:nvPr/>
        </p:nvSpPr>
        <p:spPr>
          <a:xfrm>
            <a:off x="5709938" y="3142033"/>
            <a:ext cx="2954217" cy="12644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7424A443-DA75-50DE-3475-0FCA43064C7E}"/>
              </a:ext>
            </a:extLst>
          </p:cNvPr>
          <p:cNvSpPr/>
          <p:nvPr/>
        </p:nvSpPr>
        <p:spPr>
          <a:xfrm>
            <a:off x="5203656" y="1008000"/>
            <a:ext cx="3840480" cy="17063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3CC8AE5-A4C2-FD3B-6BF1-8365E3E74796}"/>
              </a:ext>
            </a:extLst>
          </p:cNvPr>
          <p:cNvSpPr txBox="1"/>
          <p:nvPr/>
        </p:nvSpPr>
        <p:spPr>
          <a:xfrm>
            <a:off x="6223889" y="1165506"/>
            <a:ext cx="1692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GESTIÓN DIRECTIVA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5850A61-08ED-232A-0536-22649714700C}"/>
              </a:ext>
            </a:extLst>
          </p:cNvPr>
          <p:cNvSpPr txBox="1"/>
          <p:nvPr/>
        </p:nvSpPr>
        <p:spPr>
          <a:xfrm>
            <a:off x="5316762" y="1533723"/>
            <a:ext cx="2016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Direccionamiento estratégico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EC24C3B-169E-4D84-CF48-EA5E23CF718A}"/>
              </a:ext>
            </a:extLst>
          </p:cNvPr>
          <p:cNvSpPr txBox="1"/>
          <p:nvPr/>
        </p:nvSpPr>
        <p:spPr>
          <a:xfrm>
            <a:off x="7570560" y="1527743"/>
            <a:ext cx="1260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Gobierno escolar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80DC7E-5FBD-0EFB-B17A-EC9718727756}"/>
              </a:ext>
            </a:extLst>
          </p:cNvPr>
          <p:cNvSpPr txBox="1"/>
          <p:nvPr/>
        </p:nvSpPr>
        <p:spPr>
          <a:xfrm>
            <a:off x="7267386" y="1899473"/>
            <a:ext cx="1440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Cultura institucional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63A6E7F-2EF2-35E9-C94A-F22658ED5794}"/>
              </a:ext>
            </a:extLst>
          </p:cNvPr>
          <p:cNvSpPr txBox="1"/>
          <p:nvPr/>
        </p:nvSpPr>
        <p:spPr>
          <a:xfrm>
            <a:off x="6612568" y="2300091"/>
            <a:ext cx="1116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Clima escolar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9D0EC73-9376-19FB-8FA1-7BC372E5E7BE}"/>
              </a:ext>
            </a:extLst>
          </p:cNvPr>
          <p:cNvSpPr txBox="1"/>
          <p:nvPr/>
        </p:nvSpPr>
        <p:spPr>
          <a:xfrm>
            <a:off x="5553739" y="1911601"/>
            <a:ext cx="1584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Relación con el entorno</a:t>
            </a:r>
          </a:p>
        </p:txBody>
      </p:sp>
      <p:sp>
        <p:nvSpPr>
          <p:cNvPr id="8" name="Flecha: hacia la izquierda 7">
            <a:extLst>
              <a:ext uri="{FF2B5EF4-FFF2-40B4-BE49-F238E27FC236}">
                <a16:creationId xmlns:a16="http://schemas.microsoft.com/office/drawing/2014/main" id="{83B72097-5A24-FF99-1C43-D6D1A3508495}"/>
              </a:ext>
            </a:extLst>
          </p:cNvPr>
          <p:cNvSpPr/>
          <p:nvPr/>
        </p:nvSpPr>
        <p:spPr>
          <a:xfrm flipH="1" flipV="1">
            <a:off x="5211649" y="3505254"/>
            <a:ext cx="351184" cy="58414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: hacia la izquierda 9">
            <a:extLst>
              <a:ext uri="{FF2B5EF4-FFF2-40B4-BE49-F238E27FC236}">
                <a16:creationId xmlns:a16="http://schemas.microsoft.com/office/drawing/2014/main" id="{909B9251-E2F3-93E5-5713-01D3AC2EBA53}"/>
              </a:ext>
            </a:extLst>
          </p:cNvPr>
          <p:cNvSpPr/>
          <p:nvPr/>
        </p:nvSpPr>
        <p:spPr>
          <a:xfrm rot="5400000" flipH="1" flipV="1">
            <a:off x="7055224" y="2585875"/>
            <a:ext cx="263646" cy="69327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F44F440-D8A5-E565-CA40-77635F5FE302}"/>
              </a:ext>
            </a:extLst>
          </p:cNvPr>
          <p:cNvSpPr txBox="1"/>
          <p:nvPr/>
        </p:nvSpPr>
        <p:spPr>
          <a:xfrm>
            <a:off x="6286573" y="3192114"/>
            <a:ext cx="1620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GESTIÓN ACADÉMICA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4644498-51C9-83B4-D0A4-3955139E00AC}"/>
              </a:ext>
            </a:extLst>
          </p:cNvPr>
          <p:cNvSpPr txBox="1"/>
          <p:nvPr/>
        </p:nvSpPr>
        <p:spPr>
          <a:xfrm>
            <a:off x="5770281" y="3582837"/>
            <a:ext cx="1404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Diseño pedagógico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798DA8-AF3C-7EF8-6268-88C09DED31CE}"/>
              </a:ext>
            </a:extLst>
          </p:cNvPr>
          <p:cNvSpPr txBox="1"/>
          <p:nvPr/>
        </p:nvSpPr>
        <p:spPr>
          <a:xfrm>
            <a:off x="6244369" y="3983812"/>
            <a:ext cx="1692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Seguimiento académico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0AD28FB-0987-71C3-FA70-0C264FC2DA16}"/>
              </a:ext>
            </a:extLst>
          </p:cNvPr>
          <p:cNvSpPr txBox="1"/>
          <p:nvPr/>
        </p:nvSpPr>
        <p:spPr>
          <a:xfrm>
            <a:off x="7297931" y="3582837"/>
            <a:ext cx="1224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Gestión de aula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1CF948F-1E06-80BC-8678-C327D441CF05}"/>
              </a:ext>
            </a:extLst>
          </p:cNvPr>
          <p:cNvSpPr txBox="1"/>
          <p:nvPr/>
        </p:nvSpPr>
        <p:spPr>
          <a:xfrm>
            <a:off x="6282943" y="5012526"/>
            <a:ext cx="184698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GESTIÓN COMUNITARIA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4D5243C-EA56-CC6C-1884-880FDCEDCB92}"/>
              </a:ext>
            </a:extLst>
          </p:cNvPr>
          <p:cNvSpPr txBox="1"/>
          <p:nvPr/>
        </p:nvSpPr>
        <p:spPr>
          <a:xfrm>
            <a:off x="7337673" y="5812489"/>
            <a:ext cx="1584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Prevención de riesgos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B44E083-EB20-9F11-3262-4476486DF0D8}"/>
              </a:ext>
            </a:extLst>
          </p:cNvPr>
          <p:cNvSpPr txBox="1"/>
          <p:nvPr/>
        </p:nvSpPr>
        <p:spPr>
          <a:xfrm>
            <a:off x="7193923" y="5424531"/>
            <a:ext cx="1872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Participación y convivencia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7DA6FCF-A686-A710-4952-3DF24C4938BC}"/>
              </a:ext>
            </a:extLst>
          </p:cNvPr>
          <p:cNvSpPr txBox="1"/>
          <p:nvPr/>
        </p:nvSpPr>
        <p:spPr>
          <a:xfrm>
            <a:off x="5323557" y="5812489"/>
            <a:ext cx="1872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Proyección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539C2A2-B198-9D1D-82BC-76A38F522388}"/>
              </a:ext>
            </a:extLst>
          </p:cNvPr>
          <p:cNvSpPr txBox="1"/>
          <p:nvPr/>
        </p:nvSpPr>
        <p:spPr>
          <a:xfrm>
            <a:off x="5157695" y="5407748"/>
            <a:ext cx="1836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Procesos de accesibilidad</a:t>
            </a:r>
          </a:p>
        </p:txBody>
      </p:sp>
      <p:sp>
        <p:nvSpPr>
          <p:cNvPr id="25" name="Flecha: hacia la izquierda 24">
            <a:extLst>
              <a:ext uri="{FF2B5EF4-FFF2-40B4-BE49-F238E27FC236}">
                <a16:creationId xmlns:a16="http://schemas.microsoft.com/office/drawing/2014/main" id="{A1CF81B1-24DC-EDF1-5F22-6F098CB98EDB}"/>
              </a:ext>
            </a:extLst>
          </p:cNvPr>
          <p:cNvSpPr/>
          <p:nvPr/>
        </p:nvSpPr>
        <p:spPr>
          <a:xfrm rot="16200000" flipH="1">
            <a:off x="7092100" y="4269855"/>
            <a:ext cx="263646" cy="69327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01B09C2A-F614-99E1-DAFA-84EA10898F6A}"/>
              </a:ext>
            </a:extLst>
          </p:cNvPr>
          <p:cNvSpPr/>
          <p:nvPr/>
        </p:nvSpPr>
        <p:spPr>
          <a:xfrm>
            <a:off x="1463972" y="2921044"/>
            <a:ext cx="3635141" cy="17063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F25E2AC-EAF6-C827-207A-2478205BAA3F}"/>
              </a:ext>
            </a:extLst>
          </p:cNvPr>
          <p:cNvSpPr txBox="1"/>
          <p:nvPr/>
        </p:nvSpPr>
        <p:spPr>
          <a:xfrm>
            <a:off x="1600461" y="3455535"/>
            <a:ext cx="2016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Apoyo a gestión académica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11579023-9B38-CC78-3650-78C404CC30B0}"/>
              </a:ext>
            </a:extLst>
          </p:cNvPr>
          <p:cNvSpPr txBox="1"/>
          <p:nvPr/>
        </p:nvSpPr>
        <p:spPr>
          <a:xfrm>
            <a:off x="3721996" y="3453724"/>
            <a:ext cx="1224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Talento humano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43BA08F-F469-D7A3-F4B1-9C6F61335687}"/>
              </a:ext>
            </a:extLst>
          </p:cNvPr>
          <p:cNvSpPr txBox="1"/>
          <p:nvPr/>
        </p:nvSpPr>
        <p:spPr>
          <a:xfrm>
            <a:off x="1929139" y="4223260"/>
            <a:ext cx="2736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Administración servicios complementarios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4FB5A1FD-D7EE-5045-38ED-3B35ABDBC84A}"/>
              </a:ext>
            </a:extLst>
          </p:cNvPr>
          <p:cNvSpPr txBox="1"/>
          <p:nvPr/>
        </p:nvSpPr>
        <p:spPr>
          <a:xfrm>
            <a:off x="2271403" y="3011228"/>
            <a:ext cx="204414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GESTIÓN ADMINISTRATIVA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25A0282-023F-0F67-C4A0-D026BB0722E4}"/>
              </a:ext>
            </a:extLst>
          </p:cNvPr>
          <p:cNvSpPr txBox="1"/>
          <p:nvPr/>
        </p:nvSpPr>
        <p:spPr>
          <a:xfrm>
            <a:off x="1636926" y="3841660"/>
            <a:ext cx="1872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Administración de recursos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7CEE74-CE7B-CF2A-34A3-07CC5AD47C6C}"/>
              </a:ext>
            </a:extLst>
          </p:cNvPr>
          <p:cNvSpPr txBox="1"/>
          <p:nvPr/>
        </p:nvSpPr>
        <p:spPr>
          <a:xfrm>
            <a:off x="3632576" y="3819586"/>
            <a:ext cx="12240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Apoyo contable</a:t>
            </a:r>
          </a:p>
        </p:txBody>
      </p:sp>
      <p:cxnSp>
        <p:nvCxnSpPr>
          <p:cNvPr id="39" name="Conector: angular 38">
            <a:extLst>
              <a:ext uri="{FF2B5EF4-FFF2-40B4-BE49-F238E27FC236}">
                <a16:creationId xmlns:a16="http://schemas.microsoft.com/office/drawing/2014/main" id="{9F45C53F-B209-919D-944C-F3366AB19F33}"/>
              </a:ext>
            </a:extLst>
          </p:cNvPr>
          <p:cNvCxnSpPr>
            <a:stCxn id="26" idx="2"/>
            <a:endCxn id="19" idx="1"/>
          </p:cNvCxnSpPr>
          <p:nvPr/>
        </p:nvCxnSpPr>
        <p:spPr>
          <a:xfrm rot="16200000" flipH="1">
            <a:off x="3684472" y="4224509"/>
            <a:ext cx="927897" cy="17337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5754D57A-5BC3-95E3-5073-0B449B91019F}"/>
              </a:ext>
            </a:extLst>
          </p:cNvPr>
          <p:cNvCxnSpPr>
            <a:stCxn id="19" idx="3"/>
            <a:endCxn id="13" idx="3"/>
          </p:cNvCxnSpPr>
          <p:nvPr/>
        </p:nvCxnSpPr>
        <p:spPr>
          <a:xfrm flipH="1" flipV="1">
            <a:off x="9044136" y="1861198"/>
            <a:ext cx="183162" cy="3694138"/>
          </a:xfrm>
          <a:prstGeom prst="bentConnector3">
            <a:avLst>
              <a:gd name="adj1" fmla="val -1248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E26D302-2B57-0F26-6206-E7BF29F4DA6B}"/>
              </a:ext>
            </a:extLst>
          </p:cNvPr>
          <p:cNvSpPr txBox="1"/>
          <p:nvPr/>
        </p:nvSpPr>
        <p:spPr>
          <a:xfrm>
            <a:off x="2513769" y="1481114"/>
            <a:ext cx="1559415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ACOMPAÑAMIENTO</a:t>
            </a:r>
          </a:p>
        </p:txBody>
      </p:sp>
      <p:cxnSp>
        <p:nvCxnSpPr>
          <p:cNvPr id="44" name="Conector: angular 43">
            <a:extLst>
              <a:ext uri="{FF2B5EF4-FFF2-40B4-BE49-F238E27FC236}">
                <a16:creationId xmlns:a16="http://schemas.microsoft.com/office/drawing/2014/main" id="{46631C2C-DDFE-2C07-8CBD-A1DABA0ADD91}"/>
              </a:ext>
            </a:extLst>
          </p:cNvPr>
          <p:cNvCxnSpPr>
            <a:stCxn id="13" idx="1"/>
            <a:endCxn id="26" idx="0"/>
          </p:cNvCxnSpPr>
          <p:nvPr/>
        </p:nvCxnSpPr>
        <p:spPr>
          <a:xfrm rot="10800000" flipV="1">
            <a:off x="3281544" y="1861198"/>
            <a:ext cx="1922113" cy="10598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A11CFA5-702D-29A4-4F53-49EA78DA0D1D}"/>
              </a:ext>
            </a:extLst>
          </p:cNvPr>
          <p:cNvSpPr txBox="1"/>
          <p:nvPr/>
        </p:nvSpPr>
        <p:spPr>
          <a:xfrm>
            <a:off x="2501834" y="5645580"/>
            <a:ext cx="1559415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ORIENTACIÓN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5881C424-FA94-AADE-D566-2298EEA74D55}"/>
              </a:ext>
            </a:extLst>
          </p:cNvPr>
          <p:cNvSpPr txBox="1"/>
          <p:nvPr/>
        </p:nvSpPr>
        <p:spPr>
          <a:xfrm rot="16200000">
            <a:off x="8388190" y="3558797"/>
            <a:ext cx="1559415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PARTICIPACION</a:t>
            </a:r>
          </a:p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Y CONTROL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6A8BE73C-0A81-6372-CCAE-48367FD395F0}"/>
              </a:ext>
            </a:extLst>
          </p:cNvPr>
          <p:cNvSpPr/>
          <p:nvPr/>
        </p:nvSpPr>
        <p:spPr>
          <a:xfrm>
            <a:off x="1332089" y="830279"/>
            <a:ext cx="8244000" cy="5565422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2149650-70EE-29CB-657A-8D2C10CCD950}"/>
              </a:ext>
            </a:extLst>
          </p:cNvPr>
          <p:cNvSpPr txBox="1"/>
          <p:nvPr/>
        </p:nvSpPr>
        <p:spPr>
          <a:xfrm>
            <a:off x="4431938" y="407385"/>
            <a:ext cx="21240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MAPA DE PROCESOS</a:t>
            </a:r>
          </a:p>
        </p:txBody>
      </p:sp>
    </p:spTree>
    <p:extLst>
      <p:ext uri="{BB962C8B-B14F-4D97-AF65-F5344CB8AC3E}">
        <p14:creationId xmlns:p14="http://schemas.microsoft.com/office/powerpoint/2010/main" val="2626286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92</Words>
  <Application>Microsoft Office PowerPoint</Application>
  <PresentationFormat>Panorámica</PresentationFormat>
  <Paragraphs>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cp:lastPrinted>2024-09-23T00:17:47Z</cp:lastPrinted>
  <dcterms:created xsi:type="dcterms:W3CDTF">2024-09-23T00:17:26Z</dcterms:created>
  <dcterms:modified xsi:type="dcterms:W3CDTF">2025-08-25T15:42:22Z</dcterms:modified>
</cp:coreProperties>
</file>